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08788" cy="99409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/>
  </p:normalViewPr>
  <p:slideViewPr>
    <p:cSldViewPr snapToGrid="0">
      <p:cViewPr>
        <p:scale>
          <a:sx n="60" d="100"/>
          <a:sy n="60" d="100"/>
        </p:scale>
        <p:origin x="-192" y="-31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0935C-6A57-49C6-AADD-DC9A83306856}" type="datetimeFigureOut">
              <a:rPr lang="en-GB" smtClean="0"/>
              <a:pPr/>
              <a:t>27/04/2020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1E6D4-3C5D-4874-954B-6FA61DB0DD0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721291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0935C-6A57-49C6-AADD-DC9A83306856}" type="datetimeFigureOut">
              <a:rPr lang="en-GB" smtClean="0"/>
              <a:pPr/>
              <a:t>27/04/2020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1E6D4-3C5D-4874-954B-6FA61DB0DD0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1499428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0935C-6A57-49C6-AADD-DC9A83306856}" type="datetimeFigureOut">
              <a:rPr lang="en-GB" smtClean="0"/>
              <a:pPr/>
              <a:t>27/04/2020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1E6D4-3C5D-4874-954B-6FA61DB0DD0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6589360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0935C-6A57-49C6-AADD-DC9A83306856}" type="datetimeFigureOut">
              <a:rPr lang="en-GB" smtClean="0"/>
              <a:pPr/>
              <a:t>27/04/2020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1E6D4-3C5D-4874-954B-6FA61DB0DD0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4694733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0935C-6A57-49C6-AADD-DC9A83306856}" type="datetimeFigureOut">
              <a:rPr lang="en-GB" smtClean="0"/>
              <a:pPr/>
              <a:t>27/04/2020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1E6D4-3C5D-4874-954B-6FA61DB0DD0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622104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0935C-6A57-49C6-AADD-DC9A83306856}" type="datetimeFigureOut">
              <a:rPr lang="en-GB" smtClean="0"/>
              <a:pPr/>
              <a:t>27/04/2020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1E6D4-3C5D-4874-954B-6FA61DB0DD0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413255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0935C-6A57-49C6-AADD-DC9A83306856}" type="datetimeFigureOut">
              <a:rPr lang="en-GB" smtClean="0"/>
              <a:pPr/>
              <a:t>27/04/2020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1E6D4-3C5D-4874-954B-6FA61DB0DD0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414395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0935C-6A57-49C6-AADD-DC9A83306856}" type="datetimeFigureOut">
              <a:rPr lang="en-GB" smtClean="0"/>
              <a:pPr/>
              <a:t>27/04/2020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1E6D4-3C5D-4874-954B-6FA61DB0DD0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7481353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0935C-6A57-49C6-AADD-DC9A83306856}" type="datetimeFigureOut">
              <a:rPr lang="en-GB" smtClean="0"/>
              <a:pPr/>
              <a:t>27/04/2020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1E6D4-3C5D-4874-954B-6FA61DB0DD0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6976764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0935C-6A57-49C6-AADD-DC9A83306856}" type="datetimeFigureOut">
              <a:rPr lang="en-GB" smtClean="0"/>
              <a:pPr/>
              <a:t>27/04/2020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1E6D4-3C5D-4874-954B-6FA61DB0DD0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91212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0935C-6A57-49C6-AADD-DC9A83306856}" type="datetimeFigureOut">
              <a:rPr lang="en-GB" smtClean="0"/>
              <a:pPr/>
              <a:t>27/04/2020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1E6D4-3C5D-4874-954B-6FA61DB0DD0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688826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00935C-6A57-49C6-AADD-DC9A83306856}" type="datetimeFigureOut">
              <a:rPr lang="en-GB" smtClean="0"/>
              <a:pPr/>
              <a:t>27/04/2020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F1E6D4-3C5D-4874-954B-6FA61DB0DD0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046897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04650" y="197936"/>
            <a:ext cx="3315789" cy="98035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US" sz="3600" b="1" dirty="0"/>
              <a:t>SPITAL</a:t>
            </a:r>
            <a:endParaRPr lang="en-GB" sz="3600" b="1" dirty="0"/>
          </a:p>
        </p:txBody>
      </p:sp>
      <p:sp>
        <p:nvSpPr>
          <p:cNvPr id="5" name="Title 3"/>
          <p:cNvSpPr txBox="1">
            <a:spLocks/>
          </p:cNvSpPr>
          <p:nvPr/>
        </p:nvSpPr>
        <p:spPr>
          <a:xfrm>
            <a:off x="512714" y="1351519"/>
            <a:ext cx="1896293" cy="1335654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b="1" dirty="0"/>
              <a:t>SUSPECT</a:t>
            </a:r>
            <a:endParaRPr lang="en-GB" sz="2800" b="1" dirty="0"/>
          </a:p>
        </p:txBody>
      </p:sp>
      <p:sp>
        <p:nvSpPr>
          <p:cNvPr id="6" name="Title 3"/>
          <p:cNvSpPr txBox="1">
            <a:spLocks/>
          </p:cNvSpPr>
          <p:nvPr/>
        </p:nvSpPr>
        <p:spPr>
          <a:xfrm>
            <a:off x="5622122" y="1449421"/>
            <a:ext cx="2319476" cy="834007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b="1" dirty="0"/>
              <a:t>Set minim de date</a:t>
            </a:r>
            <a:endParaRPr lang="en-GB" sz="2800" b="1" dirty="0"/>
          </a:p>
        </p:txBody>
      </p:sp>
      <p:sp>
        <p:nvSpPr>
          <p:cNvPr id="7" name="Title 3"/>
          <p:cNvSpPr txBox="1">
            <a:spLocks/>
          </p:cNvSpPr>
          <p:nvPr/>
        </p:nvSpPr>
        <p:spPr>
          <a:xfrm>
            <a:off x="7566111" y="97522"/>
            <a:ext cx="4086498" cy="9803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b="1" dirty="0"/>
              <a:t>DSP </a:t>
            </a:r>
            <a:r>
              <a:rPr lang="en-US" sz="3200" b="1" dirty="0" smtClean="0"/>
              <a:t>APARTENENŢĂ </a:t>
            </a:r>
            <a:r>
              <a:rPr lang="en-US" sz="3200" b="1" dirty="0"/>
              <a:t>CAZ</a:t>
            </a:r>
            <a:endParaRPr lang="en-GB" sz="3200" b="1" dirty="0"/>
          </a:p>
        </p:txBody>
      </p:sp>
      <p:sp>
        <p:nvSpPr>
          <p:cNvPr id="8" name="Right Arrow 7"/>
          <p:cNvSpPr/>
          <p:nvPr/>
        </p:nvSpPr>
        <p:spPr>
          <a:xfrm>
            <a:off x="2725973" y="1244631"/>
            <a:ext cx="2834639" cy="1053736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err="1">
                <a:solidFill>
                  <a:srgbClr val="FF0000"/>
                </a:solidFill>
              </a:rPr>
              <a:t>Raportare</a:t>
            </a:r>
            <a:r>
              <a:rPr lang="en-US" sz="2000" dirty="0">
                <a:solidFill>
                  <a:srgbClr val="FF0000"/>
                </a:solidFill>
              </a:rPr>
              <a:t> TELEFONIC IMEDIAT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10" name="Title 3"/>
          <p:cNvSpPr txBox="1">
            <a:spLocks/>
          </p:cNvSpPr>
          <p:nvPr/>
        </p:nvSpPr>
        <p:spPr>
          <a:xfrm>
            <a:off x="8631823" y="4226558"/>
            <a:ext cx="3020787" cy="1810992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b="1" dirty="0" err="1"/>
              <a:t>Î</a:t>
            </a:r>
            <a:r>
              <a:rPr lang="en-US" sz="1600" b="1" dirty="0" err="1" smtClean="0"/>
              <a:t>n</a:t>
            </a:r>
            <a:r>
              <a:rPr lang="en-US" sz="1600" b="1" dirty="0" smtClean="0"/>
              <a:t> </a:t>
            </a:r>
            <a:r>
              <a:rPr lang="en-US" sz="1600" b="1" dirty="0"/>
              <a:t>max. 24h introduce </a:t>
            </a:r>
            <a:r>
              <a:rPr lang="en-US" sz="1600" b="1" dirty="0" err="1" smtClean="0"/>
              <a:t>în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platformă</a:t>
            </a:r>
            <a:r>
              <a:rPr lang="en-US" sz="1600" b="1" dirty="0" smtClean="0"/>
              <a:t> </a:t>
            </a:r>
            <a:r>
              <a:rPr lang="en-US" sz="1600" b="1" dirty="0" err="1"/>
              <a:t>datele</a:t>
            </a:r>
            <a:r>
              <a:rPr lang="en-US" sz="1600" b="1" dirty="0"/>
              <a:t> solicitate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b="1" dirty="0" err="1"/>
              <a:t>Î</a:t>
            </a:r>
            <a:r>
              <a:rPr lang="en-US" sz="1600" b="1" dirty="0" err="1" smtClean="0"/>
              <a:t>n</a:t>
            </a:r>
            <a:r>
              <a:rPr lang="en-US" sz="1600" b="1" dirty="0" smtClean="0"/>
              <a:t> </a:t>
            </a:r>
            <a:r>
              <a:rPr lang="en-US" sz="1600" b="1" dirty="0"/>
              <a:t>max. 24 </a:t>
            </a:r>
            <a:r>
              <a:rPr lang="en-US" sz="1600" b="1" dirty="0" err="1" smtClean="0"/>
              <a:t>iniţiază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ancheta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epidemiologică</a:t>
            </a:r>
            <a:endParaRPr lang="en-US" sz="16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b="1" dirty="0" err="1"/>
              <a:t>Î</a:t>
            </a:r>
            <a:r>
              <a:rPr lang="en-US" sz="1600" b="1" dirty="0" err="1" smtClean="0"/>
              <a:t>n</a:t>
            </a:r>
            <a:r>
              <a:rPr lang="en-US" sz="1600" b="1" dirty="0" smtClean="0"/>
              <a:t> </a:t>
            </a:r>
            <a:r>
              <a:rPr lang="en-US" sz="1600" b="1" dirty="0"/>
              <a:t>max 7 </a:t>
            </a:r>
            <a:r>
              <a:rPr lang="en-US" sz="1600" b="1" dirty="0" err="1"/>
              <a:t>zile</a:t>
            </a:r>
            <a:r>
              <a:rPr lang="en-US" sz="1600" b="1" dirty="0"/>
              <a:t> </a:t>
            </a:r>
            <a:r>
              <a:rPr lang="en-US" sz="1600" b="1" dirty="0" err="1" smtClean="0"/>
              <a:t>completeză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Fişa</a:t>
            </a:r>
            <a:r>
              <a:rPr lang="en-US" sz="1600" b="1" dirty="0" smtClean="0"/>
              <a:t> </a:t>
            </a:r>
            <a:r>
              <a:rPr lang="en-US" sz="1600" b="1" dirty="0"/>
              <a:t>de </a:t>
            </a:r>
            <a:r>
              <a:rPr lang="en-US" sz="1600" b="1" dirty="0" err="1" smtClean="0"/>
              <a:t>caz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confirmat</a:t>
            </a:r>
            <a:r>
              <a:rPr lang="en-US" sz="1600" b="1" dirty="0" smtClean="0"/>
              <a:t> </a:t>
            </a:r>
            <a:r>
              <a:rPr lang="en-US" sz="1600" b="1" dirty="0" smtClean="0"/>
              <a:t>online</a:t>
            </a:r>
            <a:endParaRPr lang="en-GB" sz="1600" b="1" dirty="0"/>
          </a:p>
        </p:txBody>
      </p:sp>
      <p:sp>
        <p:nvSpPr>
          <p:cNvPr id="11" name="Title 3"/>
          <p:cNvSpPr txBox="1">
            <a:spLocks/>
          </p:cNvSpPr>
          <p:nvPr/>
        </p:nvSpPr>
        <p:spPr>
          <a:xfrm>
            <a:off x="7988212" y="1191588"/>
            <a:ext cx="3664398" cy="167692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600" b="1" dirty="0" err="1"/>
              <a:t>Nume</a:t>
            </a:r>
            <a:r>
              <a:rPr lang="en-US" sz="1600" b="1" dirty="0"/>
              <a:t>, </a:t>
            </a:r>
            <a:r>
              <a:rPr lang="en-US" sz="1600" b="1" dirty="0" err="1"/>
              <a:t>prenume</a:t>
            </a:r>
            <a:r>
              <a:rPr lang="en-US" sz="1600" b="1" dirty="0"/>
              <a:t>, CNP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600" b="1" dirty="0"/>
              <a:t>Data debut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600" b="1" dirty="0" err="1"/>
              <a:t>Simptome</a:t>
            </a:r>
            <a:r>
              <a:rPr lang="en-US" sz="1600" b="1" dirty="0"/>
              <a:t>, </a:t>
            </a:r>
            <a:r>
              <a:rPr lang="en-US" sz="1600" b="1" dirty="0" err="1"/>
              <a:t>semne</a:t>
            </a:r>
            <a:r>
              <a:rPr lang="en-US" sz="1600" b="1" dirty="0"/>
              <a:t> </a:t>
            </a:r>
            <a:r>
              <a:rPr lang="en-US" sz="1600" b="1" dirty="0" err="1"/>
              <a:t>cf</a:t>
            </a:r>
            <a:r>
              <a:rPr lang="en-US" sz="1600" b="1" dirty="0"/>
              <a:t> </a:t>
            </a:r>
            <a:r>
              <a:rPr lang="en-US" sz="1600" b="1" dirty="0" err="1" smtClean="0"/>
              <a:t>definiţiei</a:t>
            </a:r>
            <a:r>
              <a:rPr lang="en-US" sz="1600" b="1" dirty="0" smtClean="0"/>
              <a:t> </a:t>
            </a:r>
            <a:r>
              <a:rPr lang="en-US" sz="1600" b="1" dirty="0"/>
              <a:t>de </a:t>
            </a:r>
            <a:r>
              <a:rPr lang="en-US" sz="1600" b="1" dirty="0" err="1"/>
              <a:t>caz</a:t>
            </a:r>
            <a:endParaRPr lang="en-US" sz="1600" b="1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600" b="1" dirty="0"/>
              <a:t>Contact cu </a:t>
            </a:r>
            <a:r>
              <a:rPr lang="en-US" sz="1600" b="1" dirty="0" err="1"/>
              <a:t>caz</a:t>
            </a:r>
            <a:r>
              <a:rPr lang="en-US" sz="1600" b="1" dirty="0"/>
              <a:t> </a:t>
            </a:r>
            <a:r>
              <a:rPr lang="en-US" sz="1600" b="1" dirty="0" err="1"/>
              <a:t>confirmat</a:t>
            </a:r>
            <a:r>
              <a:rPr lang="en-US" sz="1600" b="1" dirty="0"/>
              <a:t> </a:t>
            </a:r>
            <a:endParaRPr lang="en-US" sz="1600" b="1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600" b="1" dirty="0" err="1" smtClean="0"/>
              <a:t>Deces</a:t>
            </a:r>
            <a:r>
              <a:rPr lang="en-US" sz="1600" b="1" dirty="0"/>
              <a:t>, </a:t>
            </a:r>
            <a:r>
              <a:rPr lang="en-US" sz="1600" b="1" dirty="0" smtClean="0"/>
              <a:t>data </a:t>
            </a:r>
            <a:r>
              <a:rPr lang="en-US" sz="1600" b="1" dirty="0" err="1" smtClean="0"/>
              <a:t>decesului</a:t>
            </a:r>
            <a:endParaRPr lang="en-US" sz="1600" b="1" dirty="0"/>
          </a:p>
        </p:txBody>
      </p:sp>
      <p:sp>
        <p:nvSpPr>
          <p:cNvPr id="9" name="Right Arrow 8"/>
          <p:cNvSpPr/>
          <p:nvPr/>
        </p:nvSpPr>
        <p:spPr>
          <a:xfrm>
            <a:off x="4376600" y="5042101"/>
            <a:ext cx="4078793" cy="692981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rgbClr val="FF0000"/>
                </a:solidFill>
              </a:rPr>
              <a:t>DSP COMPLETEAZĂ</a:t>
            </a:r>
            <a:endParaRPr lang="en-GB" sz="2000" dirty="0">
              <a:solidFill>
                <a:srgbClr val="FF0000"/>
              </a:solidFill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 flipV="1">
            <a:off x="289558" y="-121920"/>
            <a:ext cx="0" cy="1219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2694750" y="3063894"/>
            <a:ext cx="5426362" cy="40011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TESTARE / TRIMITERE </a:t>
            </a:r>
            <a:r>
              <a:rPr lang="en-US" sz="2000" dirty="0" smtClean="0">
                <a:solidFill>
                  <a:srgbClr val="FF0000"/>
                </a:solidFill>
              </a:rPr>
              <a:t>(</a:t>
            </a:r>
            <a:r>
              <a:rPr lang="en-US" sz="2000" dirty="0" err="1" smtClean="0">
                <a:solidFill>
                  <a:srgbClr val="FF0000"/>
                </a:solidFill>
              </a:rPr>
              <a:t>completare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err="1" smtClean="0">
                <a:solidFill>
                  <a:srgbClr val="FF0000"/>
                </a:solidFill>
              </a:rPr>
              <a:t>formular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err="1" smtClean="0">
                <a:solidFill>
                  <a:srgbClr val="FF0000"/>
                </a:solidFill>
              </a:rPr>
              <a:t>probă</a:t>
            </a:r>
            <a:r>
              <a:rPr lang="en-US" sz="2000" dirty="0">
                <a:solidFill>
                  <a:srgbClr val="FF0000"/>
                </a:solidFill>
              </a:rPr>
              <a:t>)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39" name="Oval 38"/>
          <p:cNvSpPr/>
          <p:nvPr/>
        </p:nvSpPr>
        <p:spPr>
          <a:xfrm>
            <a:off x="1685826" y="3768138"/>
            <a:ext cx="1272273" cy="587025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Caz</a:t>
            </a:r>
          </a:p>
          <a:p>
            <a:pPr algn="ctr"/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Negativ</a:t>
            </a:r>
            <a:endParaRPr lang="en-GB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0" name="Oval 39"/>
          <p:cNvSpPr/>
          <p:nvPr/>
        </p:nvSpPr>
        <p:spPr>
          <a:xfrm>
            <a:off x="3000140" y="3795335"/>
            <a:ext cx="1272273" cy="587025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Caz </a:t>
            </a:r>
            <a:r>
              <a:rPr lang="en-US" dirty="0" err="1" smtClean="0">
                <a:solidFill>
                  <a:srgbClr val="FF0000"/>
                </a:solidFill>
              </a:rPr>
              <a:t>Pozitiv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5" name="Bent-Up Arrow 44"/>
          <p:cNvSpPr/>
          <p:nvPr/>
        </p:nvSpPr>
        <p:spPr>
          <a:xfrm rot="5400000">
            <a:off x="3282928" y="4776586"/>
            <a:ext cx="1082590" cy="399038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8" name="Straight Connector 57"/>
          <p:cNvCxnSpPr>
            <a:stCxn id="5" idx="3"/>
            <a:endCxn id="5" idx="3"/>
          </p:cNvCxnSpPr>
          <p:nvPr/>
        </p:nvCxnSpPr>
        <p:spPr>
          <a:xfrm>
            <a:off x="2409007" y="2019346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>
            <a:stCxn id="5" idx="3"/>
            <a:endCxn id="8" idx="1"/>
          </p:cNvCxnSpPr>
          <p:nvPr/>
        </p:nvCxnSpPr>
        <p:spPr>
          <a:xfrm flipV="1">
            <a:off x="2409007" y="1771499"/>
            <a:ext cx="316966" cy="2478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>
            <a:stCxn id="5" idx="3"/>
            <a:endCxn id="107" idx="1"/>
          </p:cNvCxnSpPr>
          <p:nvPr/>
        </p:nvCxnSpPr>
        <p:spPr>
          <a:xfrm>
            <a:off x="2409007" y="2019346"/>
            <a:ext cx="285743" cy="7618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>
            <a:cxnSpLocks/>
          </p:cNvCxnSpPr>
          <p:nvPr/>
        </p:nvCxnSpPr>
        <p:spPr>
          <a:xfrm flipH="1">
            <a:off x="2283138" y="3507953"/>
            <a:ext cx="636136" cy="2481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>
            <a:cxnSpLocks/>
          </p:cNvCxnSpPr>
          <p:nvPr/>
        </p:nvCxnSpPr>
        <p:spPr>
          <a:xfrm>
            <a:off x="2905072" y="3504418"/>
            <a:ext cx="731205" cy="2530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itle 3"/>
          <p:cNvSpPr txBox="1">
            <a:spLocks/>
          </p:cNvSpPr>
          <p:nvPr/>
        </p:nvSpPr>
        <p:spPr>
          <a:xfrm>
            <a:off x="95383" y="6457167"/>
            <a:ext cx="5465229" cy="342895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 smtClean="0"/>
              <a:t>NOTĂ: </a:t>
            </a:r>
            <a:r>
              <a:rPr lang="en-US" sz="1600" b="1" dirty="0"/>
              <a:t>ORICE DECES SE </a:t>
            </a:r>
            <a:r>
              <a:rPr lang="en-US" sz="1600" b="1" dirty="0" smtClean="0"/>
              <a:t>RAPORTEAZĂ </a:t>
            </a:r>
            <a:r>
              <a:rPr lang="en-US" sz="1600" b="1" dirty="0"/>
              <a:t>IMEDIAT LA DSP! </a:t>
            </a:r>
            <a:endParaRPr lang="en-GB" sz="1600" b="1" dirty="0"/>
          </a:p>
        </p:txBody>
      </p:sp>
      <p:cxnSp>
        <p:nvCxnSpPr>
          <p:cNvPr id="82" name="Straight Connector 81"/>
          <p:cNvCxnSpPr>
            <a:cxnSpLocks/>
          </p:cNvCxnSpPr>
          <p:nvPr/>
        </p:nvCxnSpPr>
        <p:spPr>
          <a:xfrm>
            <a:off x="11562916" y="5323305"/>
            <a:ext cx="352858" cy="13057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 flipV="1">
            <a:off x="11915774" y="600075"/>
            <a:ext cx="1" cy="4853803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/>
          <p:cNvCxnSpPr>
            <a:endCxn id="7" idx="3"/>
          </p:cNvCxnSpPr>
          <p:nvPr/>
        </p:nvCxnSpPr>
        <p:spPr>
          <a:xfrm flipH="1" flipV="1">
            <a:off x="11652609" y="587697"/>
            <a:ext cx="263166" cy="1237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Title 3"/>
          <p:cNvSpPr txBox="1">
            <a:spLocks/>
          </p:cNvSpPr>
          <p:nvPr/>
        </p:nvSpPr>
        <p:spPr>
          <a:xfrm>
            <a:off x="6569613" y="6476031"/>
            <a:ext cx="5488758" cy="354369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i="1" dirty="0">
                <a:solidFill>
                  <a:schemeClr val="accent1">
                    <a:lumMod val="75000"/>
                  </a:schemeClr>
                </a:solidFill>
              </a:rPr>
              <a:t>CENTRUL </a:t>
            </a:r>
            <a:r>
              <a:rPr lang="en-US" sz="1600" b="1" i="1" dirty="0" smtClean="0">
                <a:solidFill>
                  <a:schemeClr val="accent1">
                    <a:lumMod val="75000"/>
                  </a:schemeClr>
                </a:solidFill>
              </a:rPr>
              <a:t>NAŢIONAL </a:t>
            </a:r>
            <a:r>
              <a:rPr lang="en-US" sz="1600" b="1" i="1" dirty="0">
                <a:solidFill>
                  <a:schemeClr val="accent1">
                    <a:lumMod val="75000"/>
                  </a:schemeClr>
                </a:solidFill>
              </a:rPr>
              <a:t>DE </a:t>
            </a:r>
            <a:r>
              <a:rPr lang="en-US" sz="1600" b="1" i="1" dirty="0" smtClean="0">
                <a:solidFill>
                  <a:schemeClr val="accent1">
                    <a:lumMod val="75000"/>
                  </a:schemeClr>
                </a:solidFill>
              </a:rPr>
              <a:t>SUPRAVEGHERE ŞI </a:t>
            </a:r>
            <a:r>
              <a:rPr lang="en-US" sz="1600" b="1" i="1" dirty="0">
                <a:solidFill>
                  <a:schemeClr val="accent1">
                    <a:lumMod val="75000"/>
                  </a:schemeClr>
                </a:solidFill>
              </a:rPr>
              <a:t>CONTROL AL BOLILOR TRANSMISIBILE</a:t>
            </a:r>
            <a:endParaRPr lang="en-GB" sz="16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2694750" y="2581185"/>
            <a:ext cx="4668075" cy="40011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RECOLTARE PROBE</a:t>
            </a:r>
            <a:endParaRPr lang="en-GB" sz="2000" dirty="0">
              <a:solidFill>
                <a:srgbClr val="FF0000"/>
              </a:solidFill>
            </a:endParaRPr>
          </a:p>
        </p:txBody>
      </p:sp>
      <p:cxnSp>
        <p:nvCxnSpPr>
          <p:cNvPr id="113" name="Straight Arrow Connector 112"/>
          <p:cNvCxnSpPr>
            <a:stCxn id="5" idx="3"/>
            <a:endCxn id="36" idx="1"/>
          </p:cNvCxnSpPr>
          <p:nvPr/>
        </p:nvCxnSpPr>
        <p:spPr>
          <a:xfrm>
            <a:off x="2409007" y="2019346"/>
            <a:ext cx="285743" cy="12446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itle 3">
            <a:extLst>
              <a:ext uri="{FF2B5EF4-FFF2-40B4-BE49-F238E27FC236}">
                <a16:creationId xmlns:a16="http://schemas.microsoft.com/office/drawing/2014/main" xmlns="" id="{395D2033-6071-464F-BAA6-196D6CC6A0EA}"/>
              </a:ext>
            </a:extLst>
          </p:cNvPr>
          <p:cNvSpPr txBox="1">
            <a:spLocks/>
          </p:cNvSpPr>
          <p:nvPr/>
        </p:nvSpPr>
        <p:spPr>
          <a:xfrm>
            <a:off x="221245" y="5809474"/>
            <a:ext cx="3602977" cy="62085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b="1" dirty="0"/>
              <a:t>DSP APARTENENȚĂ CAZ</a:t>
            </a:r>
            <a:endParaRPr lang="en-GB" sz="2800" b="1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xmlns="" id="{B888CB86-28D5-2043-A705-436295AA6920}"/>
              </a:ext>
            </a:extLst>
          </p:cNvPr>
          <p:cNvCxnSpPr>
            <a:endCxn id="5" idx="2"/>
          </p:cNvCxnSpPr>
          <p:nvPr/>
        </p:nvCxnSpPr>
        <p:spPr>
          <a:xfrm flipV="1">
            <a:off x="1460860" y="2687173"/>
            <a:ext cx="1" cy="3122301"/>
          </a:xfrm>
          <a:prstGeom prst="line">
            <a:avLst/>
          </a:prstGeom>
          <a:ln w="25400" cap="flat" cmpd="sng" algn="ctr">
            <a:solidFill>
              <a:srgbClr val="C00000"/>
            </a:solidFill>
            <a:prstDash val="dash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E142BC53-C0DF-B64D-9361-BE276EAAF7BC}"/>
              </a:ext>
            </a:extLst>
          </p:cNvPr>
          <p:cNvSpPr/>
          <p:nvPr/>
        </p:nvSpPr>
        <p:spPr>
          <a:xfrm>
            <a:off x="4359149" y="3674396"/>
            <a:ext cx="4096244" cy="7556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FF0000"/>
                </a:solidFill>
              </a:rPr>
              <a:t>SPITALUL COMPLETEAZĂ CÂMPURILE PROPRII DIN APLICAȚIA  STS</a:t>
            </a:r>
            <a:endParaRPr lang="en-GB" sz="1600" dirty="0" smtClean="0">
              <a:solidFill>
                <a:srgbClr val="FF0000"/>
              </a:solidFill>
            </a:endParaRPr>
          </a:p>
          <a:p>
            <a:pPr algn="ctr"/>
            <a:endParaRPr lang="x-none" dirty="0"/>
          </a:p>
        </p:txBody>
      </p:sp>
      <p:sp>
        <p:nvSpPr>
          <p:cNvPr id="46" name="TextBox 45"/>
          <p:cNvSpPr txBox="1"/>
          <p:nvPr/>
        </p:nvSpPr>
        <p:spPr>
          <a:xfrm>
            <a:off x="221245" y="5018343"/>
            <a:ext cx="1158104" cy="83099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TRIMITERE BULETIN REZULTAT</a:t>
            </a:r>
            <a:endParaRPr lang="en-GB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94871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238</TotalTime>
  <Words>108</Words>
  <Application>Microsoft Office PowerPoint</Application>
  <PresentationFormat>Custom</PresentationFormat>
  <Paragraphs>24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SPITAL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SPITAL BOLI INFECTIOASE</dc:title>
  <dc:creator>1</dc:creator>
  <cp:lastModifiedBy>Anca</cp:lastModifiedBy>
  <cp:revision>34</cp:revision>
  <cp:lastPrinted>2020-03-11T10:16:49Z</cp:lastPrinted>
  <dcterms:created xsi:type="dcterms:W3CDTF">2020-03-11T07:48:46Z</dcterms:created>
  <dcterms:modified xsi:type="dcterms:W3CDTF">2020-04-27T15:20:47Z</dcterms:modified>
</cp:coreProperties>
</file>